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99700" cx="18300700"/>
  <p:notesSz cx="18300700" cy="102997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30050" y="4892350"/>
            <a:ext cx="14640550" cy="46348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1830050" y="4892350"/>
            <a:ext cx="14640550" cy="46348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notes"/>
          <p:cNvSpPr/>
          <p:nvPr>
            <p:ph idx="2" type="sldImg"/>
          </p:nvPr>
        </p:nvSpPr>
        <p:spPr>
          <a:xfrm>
            <a:off x="3050725" y="772475"/>
            <a:ext cx="12201075" cy="38623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1"/>
            <a:ext cx="18288000" cy="10287764"/>
          </a:xfrm>
          <a:prstGeom prst="rect">
            <a:avLst/>
          </a:prstGeom>
          <a:noFill/>
          <a:ln>
            <a:noFill/>
          </a:ln>
        </p:spPr>
      </p:pic>
      <p:sp>
        <p:nvSpPr>
          <p:cNvPr id="13" name="Google Shape;13;p2"/>
          <p:cNvSpPr/>
          <p:nvPr/>
        </p:nvSpPr>
        <p:spPr>
          <a:xfrm>
            <a:off x="14899583" y="8753758"/>
            <a:ext cx="454025" cy="454025"/>
          </a:xfrm>
          <a:custGeom>
            <a:rect b="b" l="l" r="r" t="t"/>
            <a:pathLst>
              <a:path extrusionOk="0" h="454025" w="454025">
                <a:moveTo>
                  <a:pt x="226842" y="453516"/>
                </a:moveTo>
                <a:lnTo>
                  <a:pt x="0" y="453516"/>
                </a:lnTo>
                <a:lnTo>
                  <a:pt x="0" y="0"/>
                </a:lnTo>
                <a:lnTo>
                  <a:pt x="453684" y="0"/>
                </a:lnTo>
                <a:lnTo>
                  <a:pt x="453684" y="453516"/>
                </a:lnTo>
                <a:lnTo>
                  <a:pt x="226842" y="453516"/>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4" name="Google Shape;14;p2"/>
          <p:cNvSpPr/>
          <p:nvPr/>
        </p:nvSpPr>
        <p:spPr>
          <a:xfrm>
            <a:off x="15647046" y="8753758"/>
            <a:ext cx="454025" cy="454025"/>
          </a:xfrm>
          <a:custGeom>
            <a:rect b="b" l="l" r="r" t="t"/>
            <a:pathLst>
              <a:path extrusionOk="0" h="454025" w="454025">
                <a:moveTo>
                  <a:pt x="226715" y="453516"/>
                </a:moveTo>
                <a:lnTo>
                  <a:pt x="0" y="453516"/>
                </a:lnTo>
                <a:lnTo>
                  <a:pt x="0" y="0"/>
                </a:lnTo>
                <a:lnTo>
                  <a:pt x="453557" y="0"/>
                </a:lnTo>
                <a:lnTo>
                  <a:pt x="453557" y="453516"/>
                </a:lnTo>
                <a:lnTo>
                  <a:pt x="226715" y="453516"/>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 name="Google Shape;15;p2"/>
          <p:cNvSpPr/>
          <p:nvPr/>
        </p:nvSpPr>
        <p:spPr>
          <a:xfrm>
            <a:off x="16393619" y="8753758"/>
            <a:ext cx="454025" cy="454025"/>
          </a:xfrm>
          <a:custGeom>
            <a:rect b="b" l="l" r="r" t="t"/>
            <a:pathLst>
              <a:path extrusionOk="0" h="454025" w="454025">
                <a:moveTo>
                  <a:pt x="226842" y="453516"/>
                </a:moveTo>
                <a:lnTo>
                  <a:pt x="0" y="453516"/>
                </a:lnTo>
                <a:lnTo>
                  <a:pt x="0" y="0"/>
                </a:lnTo>
                <a:lnTo>
                  <a:pt x="453557" y="0"/>
                </a:lnTo>
                <a:lnTo>
                  <a:pt x="453557" y="453516"/>
                </a:lnTo>
                <a:lnTo>
                  <a:pt x="226842" y="453516"/>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6" name="Google Shape;16;p2"/>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0" y="-1"/>
            <a:ext cx="18288000" cy="10287764"/>
          </a:xfrm>
          <a:prstGeom prst="rect">
            <a:avLst/>
          </a:prstGeom>
          <a:noFill/>
          <a:ln>
            <a:noFill/>
          </a:ln>
        </p:spPr>
      </p:pic>
      <p:sp>
        <p:nvSpPr>
          <p:cNvPr id="21" name="Google Shape;21;p3"/>
          <p:cNvSpPr txBox="1"/>
          <p:nvPr>
            <p:ph type="title"/>
          </p:nvPr>
        </p:nvSpPr>
        <p:spPr>
          <a:xfrm>
            <a:off x="1610182" y="1149394"/>
            <a:ext cx="7782293" cy="94851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915035" y="2368931"/>
            <a:ext cx="16470630"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3"/>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
          <p:cNvSpPr txBox="1"/>
          <p:nvPr>
            <p:ph type="ctrTitle"/>
          </p:nvPr>
        </p:nvSpPr>
        <p:spPr>
          <a:xfrm>
            <a:off x="1372552" y="3192907"/>
            <a:ext cx="15555595" cy="216293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subTitle"/>
          </p:nvPr>
        </p:nvSpPr>
        <p:spPr>
          <a:xfrm>
            <a:off x="2745105" y="5767832"/>
            <a:ext cx="12810490" cy="25749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5"/>
          <p:cNvSpPr txBox="1"/>
          <p:nvPr>
            <p:ph type="title"/>
          </p:nvPr>
        </p:nvSpPr>
        <p:spPr>
          <a:xfrm>
            <a:off x="1610182" y="1149394"/>
            <a:ext cx="7782293" cy="94851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915035"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5"/>
          <p:cNvSpPr txBox="1"/>
          <p:nvPr>
            <p:ph idx="2" type="body"/>
          </p:nvPr>
        </p:nvSpPr>
        <p:spPr>
          <a:xfrm>
            <a:off x="9424860" y="2368931"/>
            <a:ext cx="7960804" cy="679780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5"/>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6"/>
          <p:cNvSpPr txBox="1"/>
          <p:nvPr>
            <p:ph type="title"/>
          </p:nvPr>
        </p:nvSpPr>
        <p:spPr>
          <a:xfrm>
            <a:off x="1610182" y="1149394"/>
            <a:ext cx="7782293" cy="94851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575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10182" y="1149394"/>
            <a:ext cx="7782293" cy="948511"/>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5750" u="none" cap="none" strike="noStrike">
                <a:solidFill>
                  <a:schemeClr val="lt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915035" y="2368931"/>
            <a:ext cx="16470630" cy="6797802"/>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22238" y="9578721"/>
            <a:ext cx="5856224" cy="51498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0" type="dt"/>
          </p:nvPr>
        </p:nvSpPr>
        <p:spPr>
          <a:xfrm>
            <a:off x="915035" y="9578721"/>
            <a:ext cx="4209161" cy="5149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2" type="sldNum"/>
          </p:nvPr>
        </p:nvSpPr>
        <p:spPr>
          <a:xfrm>
            <a:off x="13176505" y="9578721"/>
            <a:ext cx="4209161" cy="514985"/>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Hm9JsYS_FAY"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2.gif"/><Relationship Id="rId5" Type="http://schemas.openxmlformats.org/officeDocument/2006/relationships/image" Target="../media/image9.gif"/><Relationship Id="rId6"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7.jp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hyperlink" Target="https://universe.roboflow.com/projectsautonomos/deteccao-de-sonolencia-7h4d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id="48" name="Google Shape;48;p7"/>
          <p:cNvPicPr preferRelativeResize="0"/>
          <p:nvPr/>
        </p:nvPicPr>
        <p:blipFill rotWithShape="1">
          <a:blip r:embed="rId3">
            <a:alphaModFix/>
          </a:blip>
          <a:srcRect b="0" l="0" r="0" t="0"/>
          <a:stretch/>
        </p:blipFill>
        <p:spPr>
          <a:xfrm>
            <a:off x="0" y="-1"/>
            <a:ext cx="18288000" cy="10287764"/>
          </a:xfrm>
          <a:prstGeom prst="rect">
            <a:avLst/>
          </a:prstGeom>
          <a:noFill/>
          <a:ln>
            <a:noFill/>
          </a:ln>
        </p:spPr>
      </p:pic>
      <p:sp>
        <p:nvSpPr>
          <p:cNvPr id="49" name="Google Shape;49;p7"/>
          <p:cNvSpPr/>
          <p:nvPr/>
        </p:nvSpPr>
        <p:spPr>
          <a:xfrm>
            <a:off x="466559" y="506152"/>
            <a:ext cx="17355185" cy="9275445"/>
          </a:xfrm>
          <a:custGeom>
            <a:rect b="b" l="l" r="r" t="t"/>
            <a:pathLst>
              <a:path extrusionOk="0" h="9275445" w="17355185">
                <a:moveTo>
                  <a:pt x="8677427" y="9275008"/>
                </a:moveTo>
                <a:lnTo>
                  <a:pt x="0" y="9275008"/>
                </a:lnTo>
                <a:lnTo>
                  <a:pt x="0" y="0"/>
                </a:lnTo>
                <a:lnTo>
                  <a:pt x="17354842" y="0"/>
                </a:lnTo>
                <a:lnTo>
                  <a:pt x="17354842" y="9275008"/>
                </a:lnTo>
                <a:lnTo>
                  <a:pt x="8677427" y="9275008"/>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0" name="Google Shape;50;p7"/>
          <p:cNvSpPr txBox="1"/>
          <p:nvPr/>
        </p:nvSpPr>
        <p:spPr>
          <a:xfrm>
            <a:off x="3995102" y="3092450"/>
            <a:ext cx="10310495" cy="3060700"/>
          </a:xfrm>
          <a:prstGeom prst="rect">
            <a:avLst/>
          </a:prstGeom>
          <a:noFill/>
          <a:ln>
            <a:noFill/>
          </a:ln>
        </p:spPr>
        <p:txBody>
          <a:bodyPr anchorCtr="0" anchor="t" bIns="0" lIns="0" spcFirstLastPara="1" rIns="0" wrap="square" tIns="153650">
            <a:spAutoFit/>
          </a:bodyPr>
          <a:lstStyle/>
          <a:p>
            <a:pPr indent="0" lvl="0" marL="12700" marR="5080" rtl="0" algn="ctr">
              <a:lnSpc>
                <a:spcPct val="80800"/>
              </a:lnSpc>
              <a:spcBef>
                <a:spcPts val="0"/>
              </a:spcBef>
              <a:spcAft>
                <a:spcPts val="0"/>
              </a:spcAft>
              <a:buNone/>
            </a:pPr>
            <a:r>
              <a:rPr lang="pt-BR" sz="4700">
                <a:solidFill>
                  <a:srgbClr val="FFFFFF"/>
                </a:solidFill>
                <a:latin typeface="Verdana"/>
                <a:ea typeface="Verdana"/>
                <a:cs typeface="Verdana"/>
                <a:sym typeface="Verdana"/>
              </a:rPr>
              <a:t>Detecção de Sonolência em Veículos: Implementação de Aprendizado de Máquina com Edge Computing Usando Raspberry Pi 5 e Edge TPU Coral</a:t>
            </a:r>
            <a:endParaRPr sz="4700">
              <a:latin typeface="Verdana"/>
              <a:ea typeface="Verdana"/>
              <a:cs typeface="Verdana"/>
              <a:sym typeface="Verdana"/>
            </a:endParaRPr>
          </a:p>
        </p:txBody>
      </p:sp>
      <p:sp>
        <p:nvSpPr>
          <p:cNvPr id="51" name="Google Shape;51;p7"/>
          <p:cNvSpPr/>
          <p:nvPr/>
        </p:nvSpPr>
        <p:spPr>
          <a:xfrm>
            <a:off x="5025225" y="8239772"/>
            <a:ext cx="8237855" cy="20320"/>
          </a:xfrm>
          <a:custGeom>
            <a:rect b="b" l="l" r="r" t="t"/>
            <a:pathLst>
              <a:path extrusionOk="0" h="20320" w="8237855">
                <a:moveTo>
                  <a:pt x="8237499" y="1435"/>
                </a:moveTo>
                <a:lnTo>
                  <a:pt x="0" y="0"/>
                </a:lnTo>
                <a:lnTo>
                  <a:pt x="0" y="18719"/>
                </a:lnTo>
                <a:lnTo>
                  <a:pt x="8237499" y="20154"/>
                </a:lnTo>
                <a:lnTo>
                  <a:pt x="8237499" y="143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2" name="Google Shape;52;p7"/>
          <p:cNvSpPr txBox="1"/>
          <p:nvPr/>
        </p:nvSpPr>
        <p:spPr>
          <a:xfrm>
            <a:off x="5891284" y="7441218"/>
            <a:ext cx="6518131" cy="5847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pt-BR" sz="3200">
                <a:solidFill>
                  <a:schemeClr val="lt1"/>
                </a:solidFill>
              </a:rPr>
              <a:t>Hyago Vieira Lemes Barbosa Silva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txBox="1"/>
          <p:nvPr>
            <p:ph type="title"/>
          </p:nvPr>
        </p:nvSpPr>
        <p:spPr>
          <a:xfrm>
            <a:off x="1610182" y="1149394"/>
            <a:ext cx="7782293" cy="900246"/>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pt-BR"/>
              <a:t>Resultados</a:t>
            </a:r>
            <a:endParaRPr/>
          </a:p>
        </p:txBody>
      </p:sp>
      <p:pic>
        <p:nvPicPr>
          <p:cNvPr descr="Este vídeo foi criado com o Clipchamp" id="137" name="Google Shape;137;p16" title="Vídeo demonstrativo Sistema">
            <a:hlinkClick r:id="rId3"/>
          </p:cNvPr>
          <p:cNvPicPr preferRelativeResize="0"/>
          <p:nvPr/>
        </p:nvPicPr>
        <p:blipFill>
          <a:blip r:embed="rId4">
            <a:alphaModFix/>
          </a:blip>
          <a:stretch>
            <a:fillRect/>
          </a:stretch>
        </p:blipFill>
        <p:spPr>
          <a:xfrm>
            <a:off x="2885875" y="2049650"/>
            <a:ext cx="12628125" cy="710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nvSpPr>
        <p:spPr>
          <a:xfrm>
            <a:off x="1597482" y="2298178"/>
            <a:ext cx="13953600" cy="6033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2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Excesso de luz ou falta de luz.</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Necessidade de recarregar o aplicativo, quando a câmera é desativada ou ativada novamente.</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Processamento moderado.</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Feição do rosto da pessoa (Asiáticos, povos originais), devido ao formato dos olhos, mais fechados. Postura incorreta devido à deformidade de nascença ou problemas físicos e articulares.</a:t>
            </a:r>
            <a:endParaRPr/>
          </a:p>
          <a:p>
            <a:pPr indent="-107950" lvl="0" marL="285750" rtl="0" algn="l">
              <a:spcBef>
                <a:spcPts val="0"/>
              </a:spcBef>
              <a:spcAft>
                <a:spcPts val="0"/>
              </a:spcAft>
              <a:buSzPts val="2800"/>
              <a:buFont typeface="Arial"/>
              <a:buNone/>
            </a:pPr>
            <a:r>
              <a:t/>
            </a:r>
            <a:endParaRPr sz="2800">
              <a:solidFill>
                <a:schemeClr val="lt1"/>
              </a:solidFill>
            </a:endParaRPr>
          </a:p>
          <a:p>
            <a:pPr indent="-107950" lvl="0" marL="285750" rtl="0" algn="l">
              <a:spcBef>
                <a:spcPts val="0"/>
              </a:spcBef>
              <a:spcAft>
                <a:spcPts val="0"/>
              </a:spcAft>
              <a:buSzPts val="2800"/>
              <a:buFont typeface="Arial"/>
              <a:buNone/>
            </a:pPr>
            <a:r>
              <a:t/>
            </a:r>
            <a:endParaRPr sz="2800">
              <a:solidFill>
                <a:schemeClr val="lt1"/>
              </a:solidFill>
            </a:endParaRPr>
          </a:p>
          <a:p>
            <a:pPr indent="-107950" lvl="0" marL="285750" rtl="0" algn="l">
              <a:spcBef>
                <a:spcPts val="0"/>
              </a:spcBef>
              <a:spcAft>
                <a:spcPts val="0"/>
              </a:spcAft>
              <a:buSzPts val="2800"/>
              <a:buFont typeface="Arial"/>
              <a:buNone/>
            </a:pPr>
            <a:r>
              <a:t/>
            </a:r>
            <a:endParaRPr sz="2800">
              <a:solidFill>
                <a:schemeClr val="lt1"/>
              </a:solidFill>
            </a:endParaRPr>
          </a:p>
        </p:txBody>
      </p:sp>
      <p:sp>
        <p:nvSpPr>
          <p:cNvPr id="143" name="Google Shape;143;p17"/>
          <p:cNvSpPr txBox="1"/>
          <p:nvPr/>
        </p:nvSpPr>
        <p:spPr>
          <a:xfrm>
            <a:off x="1610172" y="1149400"/>
            <a:ext cx="10632900" cy="1123500"/>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pt-BR" sz="7200">
                <a:solidFill>
                  <a:schemeClr val="lt1"/>
                </a:solidFill>
                <a:latin typeface="Calibri"/>
                <a:ea typeface="Calibri"/>
                <a:cs typeface="Calibri"/>
                <a:sym typeface="Calibri"/>
              </a:rPr>
              <a:t>Desafios e Limitações</a:t>
            </a:r>
            <a:endParaRPr sz="72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 name="Shape 147"/>
        <p:cNvGrpSpPr/>
        <p:nvPr/>
      </p:nvGrpSpPr>
      <p:grpSpPr>
        <a:xfrm>
          <a:off x="0" y="0"/>
          <a:ext cx="0" cy="0"/>
          <a:chOff x="0" y="0"/>
          <a:chExt cx="0" cy="0"/>
        </a:xfrm>
      </p:grpSpPr>
      <p:pic>
        <p:nvPicPr>
          <p:cNvPr id="148" name="Google Shape;148;p18"/>
          <p:cNvPicPr preferRelativeResize="0"/>
          <p:nvPr/>
        </p:nvPicPr>
        <p:blipFill rotWithShape="1">
          <a:blip r:embed="rId3">
            <a:alphaModFix/>
          </a:blip>
          <a:srcRect b="0" l="0" r="0" t="0"/>
          <a:stretch/>
        </p:blipFill>
        <p:spPr>
          <a:xfrm>
            <a:off x="0" y="-1"/>
            <a:ext cx="18288000" cy="10287764"/>
          </a:xfrm>
          <a:prstGeom prst="rect">
            <a:avLst/>
          </a:prstGeom>
          <a:noFill/>
          <a:ln>
            <a:noFill/>
          </a:ln>
        </p:spPr>
      </p:pic>
      <p:sp>
        <p:nvSpPr>
          <p:cNvPr id="149" name="Google Shape;149;p18"/>
          <p:cNvSpPr/>
          <p:nvPr/>
        </p:nvSpPr>
        <p:spPr>
          <a:xfrm>
            <a:off x="5084534" y="9285141"/>
            <a:ext cx="8237855" cy="20320"/>
          </a:xfrm>
          <a:custGeom>
            <a:rect b="b" l="l" r="r" t="t"/>
            <a:pathLst>
              <a:path extrusionOk="0" h="20320" w="8237855">
                <a:moveTo>
                  <a:pt x="8237499" y="1435"/>
                </a:moveTo>
                <a:lnTo>
                  <a:pt x="0" y="0"/>
                </a:lnTo>
                <a:lnTo>
                  <a:pt x="0" y="18719"/>
                </a:lnTo>
                <a:lnTo>
                  <a:pt x="8237499" y="20154"/>
                </a:lnTo>
                <a:lnTo>
                  <a:pt x="8237499" y="143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0" name="Google Shape;150;p18"/>
          <p:cNvSpPr txBox="1"/>
          <p:nvPr/>
        </p:nvSpPr>
        <p:spPr>
          <a:xfrm>
            <a:off x="996950" y="1210376"/>
            <a:ext cx="14401800" cy="1015663"/>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pt-BR" sz="6000">
                <a:solidFill>
                  <a:srgbClr val="FFFFFF"/>
                </a:solidFill>
                <a:latin typeface="Verdana"/>
                <a:ea typeface="Verdana"/>
                <a:cs typeface="Verdana"/>
                <a:sym typeface="Verdana"/>
              </a:rPr>
              <a:t>Conclusões finais e trabalhos futuros</a:t>
            </a:r>
            <a:endParaRPr sz="6000"/>
          </a:p>
        </p:txBody>
      </p:sp>
      <p:sp>
        <p:nvSpPr>
          <p:cNvPr id="151" name="Google Shape;151;p18"/>
          <p:cNvSpPr txBox="1"/>
          <p:nvPr/>
        </p:nvSpPr>
        <p:spPr>
          <a:xfrm>
            <a:off x="2226627" y="2015133"/>
            <a:ext cx="13953668" cy="741741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rPr lang="pt-BR" sz="2800">
                <a:solidFill>
                  <a:schemeClr val="lt1"/>
                </a:solidFill>
              </a:rPr>
              <a:t>O comitê se mostrou promissor em detectar indícios de sonolência, desde leve ao extremo cansaço. </a:t>
            </a:r>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rPr lang="pt-BR" sz="2800">
                <a:solidFill>
                  <a:schemeClr val="lt1"/>
                </a:solidFill>
              </a:rPr>
              <a:t>Analisa com uma quantidade suficiente de frames sobre postura, olhos fechados, bocejo durante tempo prolongado, inclinação da postura para trás ou frente.</a:t>
            </a:r>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rPr lang="pt-BR" sz="2800">
                <a:solidFill>
                  <a:schemeClr val="lt1"/>
                </a:solidFill>
              </a:rPr>
              <a:t>Poderia facilmente ser integrado com sistema automotivo, e principalmente com carros autônomos. </a:t>
            </a:r>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rPr lang="pt-BR" sz="2800">
                <a:solidFill>
                  <a:schemeClr val="lt1"/>
                </a:solidFill>
              </a:rPr>
              <a:t>Possibilidade de desenvolvimento de um sistema capaz de analisar o trânsito ao mesmo tempo e contabilizando a quantidade de alarmes tocados ou o tempo de um alarme apenas, fazer com que o carro estacione corretamente, assegurando o motorista e as pessoas ao redor.</a:t>
            </a:r>
            <a:endParaRPr/>
          </a:p>
          <a:p>
            <a:pPr indent="0" lvl="0" marL="0" rtl="0" algn="l">
              <a:spcBef>
                <a:spcPts val="0"/>
              </a:spcBef>
              <a:spcAft>
                <a:spcPts val="0"/>
              </a:spcAft>
              <a:buNone/>
            </a:pPr>
            <a:r>
              <a:t/>
            </a:r>
            <a:endParaRPr sz="2800">
              <a:solidFill>
                <a:schemeClr val="lt1"/>
              </a:solidFill>
            </a:endParaRPr>
          </a:p>
          <a:p>
            <a:pPr indent="0" lvl="0" marL="0" rtl="0" algn="l">
              <a:spcBef>
                <a:spcPts val="0"/>
              </a:spcBef>
              <a:spcAft>
                <a:spcPts val="0"/>
              </a:spcAft>
              <a:buNone/>
            </a:pPr>
            <a:r>
              <a:t/>
            </a:r>
            <a:endParaRPr sz="2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5" name="Shape 155"/>
        <p:cNvGrpSpPr/>
        <p:nvPr/>
      </p:nvGrpSpPr>
      <p:grpSpPr>
        <a:xfrm>
          <a:off x="0" y="0"/>
          <a:ext cx="0" cy="0"/>
          <a:chOff x="0" y="0"/>
          <a:chExt cx="0" cy="0"/>
        </a:xfrm>
      </p:grpSpPr>
      <p:pic>
        <p:nvPicPr>
          <p:cNvPr id="156" name="Google Shape;156;p19"/>
          <p:cNvPicPr preferRelativeResize="0"/>
          <p:nvPr/>
        </p:nvPicPr>
        <p:blipFill rotWithShape="1">
          <a:blip r:embed="rId3">
            <a:alphaModFix/>
          </a:blip>
          <a:srcRect b="0" l="0" r="0" t="0"/>
          <a:stretch/>
        </p:blipFill>
        <p:spPr>
          <a:xfrm>
            <a:off x="0" y="-1"/>
            <a:ext cx="18288000" cy="10287764"/>
          </a:xfrm>
          <a:prstGeom prst="rect">
            <a:avLst/>
          </a:prstGeom>
          <a:noFill/>
          <a:ln>
            <a:noFill/>
          </a:ln>
        </p:spPr>
      </p:pic>
      <p:grpSp>
        <p:nvGrpSpPr>
          <p:cNvPr id="157" name="Google Shape;157;p19"/>
          <p:cNvGrpSpPr/>
          <p:nvPr/>
        </p:nvGrpSpPr>
        <p:grpSpPr>
          <a:xfrm>
            <a:off x="466559" y="506165"/>
            <a:ext cx="17355185" cy="9275445"/>
            <a:chOff x="466559" y="506165"/>
            <a:chExt cx="17355185" cy="9275445"/>
          </a:xfrm>
        </p:grpSpPr>
        <p:sp>
          <p:nvSpPr>
            <p:cNvPr id="158" name="Google Shape;158;p19"/>
            <p:cNvSpPr/>
            <p:nvPr/>
          </p:nvSpPr>
          <p:spPr>
            <a:xfrm>
              <a:off x="466559" y="506165"/>
              <a:ext cx="17355185" cy="9275445"/>
            </a:xfrm>
            <a:custGeom>
              <a:rect b="b" l="l" r="r" t="t"/>
              <a:pathLst>
                <a:path extrusionOk="0" h="9275445" w="17355185">
                  <a:moveTo>
                    <a:pt x="8677427" y="9275001"/>
                  </a:moveTo>
                  <a:lnTo>
                    <a:pt x="0" y="9275001"/>
                  </a:lnTo>
                  <a:lnTo>
                    <a:pt x="0" y="0"/>
                  </a:lnTo>
                  <a:lnTo>
                    <a:pt x="17354842" y="0"/>
                  </a:lnTo>
                  <a:lnTo>
                    <a:pt x="17354842" y="9275001"/>
                  </a:lnTo>
                  <a:lnTo>
                    <a:pt x="8677427" y="9275001"/>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159" name="Google Shape;159;p19"/>
            <p:cNvSpPr/>
            <p:nvPr/>
          </p:nvSpPr>
          <p:spPr>
            <a:xfrm>
              <a:off x="5864542" y="3380104"/>
              <a:ext cx="6560184" cy="20320"/>
            </a:xfrm>
            <a:custGeom>
              <a:rect b="b" l="l" r="r" t="t"/>
              <a:pathLst>
                <a:path extrusionOk="0" h="20320" w="6560184">
                  <a:moveTo>
                    <a:pt x="6559918" y="1435"/>
                  </a:moveTo>
                  <a:lnTo>
                    <a:pt x="0" y="0"/>
                  </a:lnTo>
                  <a:lnTo>
                    <a:pt x="0" y="18707"/>
                  </a:lnTo>
                  <a:lnTo>
                    <a:pt x="6559918" y="20154"/>
                  </a:lnTo>
                  <a:lnTo>
                    <a:pt x="6559918" y="143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160" name="Google Shape;160;p19"/>
          <p:cNvSpPr txBox="1"/>
          <p:nvPr/>
        </p:nvSpPr>
        <p:spPr>
          <a:xfrm>
            <a:off x="5920967" y="3824440"/>
            <a:ext cx="6653734" cy="2558393"/>
          </a:xfrm>
          <a:prstGeom prst="rect">
            <a:avLst/>
          </a:prstGeom>
          <a:noFill/>
          <a:ln>
            <a:noFill/>
          </a:ln>
        </p:spPr>
        <p:txBody>
          <a:bodyPr anchorCtr="0" anchor="t" bIns="0" lIns="0" spcFirstLastPara="1" rIns="0" wrap="square" tIns="31750">
            <a:spAutoFit/>
          </a:bodyPr>
          <a:lstStyle/>
          <a:p>
            <a:pPr indent="0" lvl="0" marL="12700" marR="5080" rtl="0" algn="ctr">
              <a:lnSpc>
                <a:spcPct val="69444"/>
              </a:lnSpc>
              <a:spcBef>
                <a:spcPts val="0"/>
              </a:spcBef>
              <a:spcAft>
                <a:spcPts val="0"/>
              </a:spcAft>
              <a:buNone/>
            </a:pPr>
            <a:r>
              <a:rPr b="1" lang="pt-BR" sz="5400">
                <a:solidFill>
                  <a:srgbClr val="FFFFFF"/>
                </a:solidFill>
                <a:latin typeface="Trebuchet MS"/>
                <a:ea typeface="Trebuchet MS"/>
                <a:cs typeface="Trebuchet MS"/>
                <a:sym typeface="Trebuchet MS"/>
              </a:rPr>
              <a:t>Dúvidas?</a:t>
            </a:r>
            <a:endParaRPr/>
          </a:p>
          <a:p>
            <a:pPr indent="0" lvl="0" marL="12700" marR="5080" rtl="0" algn="ctr">
              <a:lnSpc>
                <a:spcPct val="69444"/>
              </a:lnSpc>
              <a:spcBef>
                <a:spcPts val="250"/>
              </a:spcBef>
              <a:spcAft>
                <a:spcPts val="0"/>
              </a:spcAft>
              <a:buNone/>
            </a:pPr>
            <a:r>
              <a:t/>
            </a:r>
            <a:endParaRPr b="1" sz="5400">
              <a:solidFill>
                <a:srgbClr val="FFFFFF"/>
              </a:solidFill>
              <a:latin typeface="Trebuchet MS"/>
              <a:ea typeface="Trebuchet MS"/>
              <a:cs typeface="Trebuchet MS"/>
              <a:sym typeface="Trebuchet MS"/>
            </a:endParaRPr>
          </a:p>
          <a:p>
            <a:pPr indent="0" lvl="0" marL="12700" marR="5080" rtl="0" algn="ctr">
              <a:lnSpc>
                <a:spcPct val="69444"/>
              </a:lnSpc>
              <a:spcBef>
                <a:spcPts val="250"/>
              </a:spcBef>
              <a:spcAft>
                <a:spcPts val="0"/>
              </a:spcAft>
              <a:buNone/>
            </a:pPr>
            <a:r>
              <a:t/>
            </a:r>
            <a:endParaRPr b="1" sz="5400">
              <a:solidFill>
                <a:srgbClr val="FFFFFF"/>
              </a:solidFill>
              <a:latin typeface="Trebuchet MS"/>
              <a:ea typeface="Trebuchet MS"/>
              <a:cs typeface="Trebuchet MS"/>
              <a:sym typeface="Trebuchet MS"/>
            </a:endParaRPr>
          </a:p>
          <a:p>
            <a:pPr indent="0" lvl="0" marL="12700" marR="5080" rtl="0" algn="ctr">
              <a:lnSpc>
                <a:spcPct val="119047"/>
              </a:lnSpc>
              <a:spcBef>
                <a:spcPts val="250"/>
              </a:spcBef>
              <a:spcAft>
                <a:spcPts val="0"/>
              </a:spcAft>
              <a:buNone/>
            </a:pPr>
            <a:r>
              <a:rPr lang="pt-BR" sz="3150">
                <a:solidFill>
                  <a:srgbClr val="FFFFFF"/>
                </a:solidFill>
                <a:latin typeface="Trebuchet MS"/>
                <a:ea typeface="Trebuchet MS"/>
                <a:cs typeface="Trebuchet MS"/>
                <a:sym typeface="Trebuchet MS"/>
              </a:rPr>
              <a:t>hyago.silva@mtel.inatel.br</a:t>
            </a:r>
            <a:endParaRPr sz="3150">
              <a:latin typeface="Trebuchet MS"/>
              <a:ea typeface="Trebuchet MS"/>
              <a:cs typeface="Trebuchet MS"/>
              <a:sym typeface="Trebuchet MS"/>
            </a:endParaRPr>
          </a:p>
          <a:p>
            <a:pPr indent="0" lvl="0" marL="0" rtl="0" algn="ctr">
              <a:lnSpc>
                <a:spcPct val="115206"/>
              </a:lnSpc>
              <a:spcBef>
                <a:spcPts val="0"/>
              </a:spcBef>
              <a:spcAft>
                <a:spcPts val="0"/>
              </a:spcAft>
              <a:buNone/>
            </a:pPr>
            <a:r>
              <a:rPr lang="pt-BR" sz="3150">
                <a:solidFill>
                  <a:srgbClr val="FFFFFF"/>
                </a:solidFill>
                <a:latin typeface="Trebuchet MS"/>
                <a:ea typeface="Trebuchet MS"/>
                <a:cs typeface="Trebuchet MS"/>
                <a:sym typeface="Trebuchet MS"/>
              </a:rPr>
              <a:t>+55 35 9 9725 3305</a:t>
            </a:r>
            <a:endParaRPr sz="3150">
              <a:latin typeface="Trebuchet MS"/>
              <a:ea typeface="Trebuchet MS"/>
              <a:cs typeface="Trebuchet MS"/>
              <a:sym typeface="Trebuchet MS"/>
            </a:endParaRPr>
          </a:p>
        </p:txBody>
      </p:sp>
      <p:sp>
        <p:nvSpPr>
          <p:cNvPr id="161" name="Google Shape;161;p19"/>
          <p:cNvSpPr txBox="1"/>
          <p:nvPr/>
        </p:nvSpPr>
        <p:spPr>
          <a:xfrm>
            <a:off x="2351087" y="1798490"/>
            <a:ext cx="14706600" cy="1369606"/>
          </a:xfrm>
          <a:prstGeom prst="rect">
            <a:avLst/>
          </a:prstGeom>
          <a:noFill/>
          <a:ln>
            <a:noFill/>
          </a:ln>
        </p:spPr>
        <p:txBody>
          <a:bodyPr anchorCtr="0" anchor="t" bIns="0" lIns="0" spcFirstLastPara="1" rIns="0" wrap="square" tIns="15225">
            <a:spAutoFit/>
          </a:bodyPr>
          <a:lstStyle/>
          <a:p>
            <a:pPr indent="0" lvl="0" marL="12700" rtl="0" algn="l">
              <a:spcBef>
                <a:spcPts val="0"/>
              </a:spcBef>
              <a:spcAft>
                <a:spcPts val="0"/>
              </a:spcAft>
              <a:buNone/>
            </a:pPr>
            <a:r>
              <a:rPr lang="pt-BR" sz="8800">
                <a:solidFill>
                  <a:schemeClr val="lt1"/>
                </a:solidFill>
                <a:latin typeface="Calibri"/>
                <a:ea typeface="Calibri"/>
                <a:cs typeface="Calibri"/>
                <a:sym typeface="Calibri"/>
              </a:rPr>
              <a:t>Muito agradecido pela atenção</a:t>
            </a:r>
            <a:endParaRPr sz="8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b="0" l="0" r="0" t="0"/>
          <a:stretch/>
        </p:blipFill>
        <p:spPr>
          <a:xfrm>
            <a:off x="25672" y="-8323"/>
            <a:ext cx="18300700" cy="10308023"/>
          </a:xfrm>
          <a:prstGeom prst="rect">
            <a:avLst/>
          </a:prstGeom>
          <a:noFill/>
          <a:ln>
            <a:noFill/>
          </a:ln>
        </p:spPr>
      </p:pic>
      <p:sp>
        <p:nvSpPr>
          <p:cNvPr id="58" name="Google Shape;58;p8"/>
          <p:cNvSpPr/>
          <p:nvPr/>
        </p:nvSpPr>
        <p:spPr>
          <a:xfrm>
            <a:off x="575884" y="512127"/>
            <a:ext cx="17355185" cy="9275445"/>
          </a:xfrm>
          <a:custGeom>
            <a:rect b="b" l="l" r="r" t="t"/>
            <a:pathLst>
              <a:path extrusionOk="0" h="9275445" w="17355185">
                <a:moveTo>
                  <a:pt x="8677427" y="9275008"/>
                </a:moveTo>
                <a:lnTo>
                  <a:pt x="0" y="9275008"/>
                </a:lnTo>
                <a:lnTo>
                  <a:pt x="0" y="0"/>
                </a:lnTo>
                <a:lnTo>
                  <a:pt x="17354842" y="0"/>
                </a:lnTo>
                <a:lnTo>
                  <a:pt x="17354842" y="9275008"/>
                </a:lnTo>
                <a:lnTo>
                  <a:pt x="8677427" y="9275008"/>
                </a:lnTo>
                <a:close/>
              </a:path>
            </a:pathLst>
          </a:custGeom>
          <a:noFill/>
          <a:ln cap="flat" cmpd="sng" w="18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9" name="Google Shape;59;p8"/>
          <p:cNvSpPr txBox="1"/>
          <p:nvPr>
            <p:ph type="title"/>
          </p:nvPr>
        </p:nvSpPr>
        <p:spPr>
          <a:xfrm>
            <a:off x="3337150" y="1125850"/>
            <a:ext cx="5658600" cy="935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pt-BR" sz="6000"/>
              <a:t>Problemática.</a:t>
            </a:r>
            <a:endParaRPr sz="6000"/>
          </a:p>
        </p:txBody>
      </p:sp>
      <p:sp>
        <p:nvSpPr>
          <p:cNvPr id="60" name="Google Shape;60;p8"/>
          <p:cNvSpPr txBox="1"/>
          <p:nvPr/>
        </p:nvSpPr>
        <p:spPr>
          <a:xfrm>
            <a:off x="3135454" y="2147257"/>
            <a:ext cx="7848600" cy="7480800"/>
          </a:xfrm>
          <a:prstGeom prst="rect">
            <a:avLst/>
          </a:prstGeom>
          <a:noFill/>
          <a:ln>
            <a:noFill/>
          </a:ln>
        </p:spPr>
        <p:txBody>
          <a:bodyPr anchorCtr="0" anchor="t" bIns="45700" lIns="91425" spcFirstLastPara="1" rIns="91425" wrap="square" tIns="45700">
            <a:spAutoFit/>
          </a:bodyPr>
          <a:lstStyle/>
          <a:p>
            <a:pPr indent="-419100" lvl="0" marL="457200" rtl="0" algn="l">
              <a:spcBef>
                <a:spcPts val="0"/>
              </a:spcBef>
              <a:spcAft>
                <a:spcPts val="0"/>
              </a:spcAft>
              <a:buClr>
                <a:schemeClr val="lt1"/>
              </a:buClr>
              <a:buSzPts val="3000"/>
              <a:buChar char="●"/>
            </a:pPr>
            <a:r>
              <a:rPr lang="pt-BR" sz="3000">
                <a:solidFill>
                  <a:schemeClr val="lt1"/>
                </a:solidFill>
              </a:rPr>
              <a:t> </a:t>
            </a:r>
            <a:r>
              <a:rPr lang="pt-BR" sz="3000">
                <a:solidFill>
                  <a:schemeClr val="lt1"/>
                </a:solidFill>
              </a:rPr>
              <a:t>A sonolência ao volante é responsável por 20%-30% dos acidentes fatais no trânsito global.</a:t>
            </a:r>
            <a:endParaRPr/>
          </a:p>
          <a:p>
            <a:pPr indent="-152400" lvl="7" marL="342900" rtl="0" algn="l">
              <a:spcBef>
                <a:spcPts val="0"/>
              </a:spcBef>
              <a:spcAft>
                <a:spcPts val="0"/>
              </a:spcAft>
              <a:buSzPts val="3000"/>
              <a:buFont typeface="Noto Sans Symbols"/>
              <a:buNone/>
            </a:pPr>
            <a:r>
              <a:t/>
            </a:r>
            <a:endParaRPr sz="3000">
              <a:solidFill>
                <a:schemeClr val="lt1"/>
              </a:solidFill>
            </a:endParaRPr>
          </a:p>
          <a:p>
            <a:pPr indent="-419100" lvl="0" marL="457200" rtl="0" algn="l">
              <a:spcBef>
                <a:spcPts val="0"/>
              </a:spcBef>
              <a:spcAft>
                <a:spcPts val="0"/>
              </a:spcAft>
              <a:buClr>
                <a:schemeClr val="lt1"/>
              </a:buClr>
              <a:buSzPts val="3000"/>
              <a:buChar char="●"/>
            </a:pPr>
            <a:r>
              <a:rPr lang="pt-BR" sz="3000">
                <a:solidFill>
                  <a:schemeClr val="lt1"/>
                </a:solidFill>
              </a:rPr>
              <a:t> No Brasil, 30% dos acidentes rodoviários estão relacionados à fadiga, segundo a ANTT.</a:t>
            </a:r>
            <a:endParaRPr/>
          </a:p>
          <a:p>
            <a:pPr indent="-152400" lvl="8" marL="342900" rtl="0" algn="l">
              <a:spcBef>
                <a:spcPts val="0"/>
              </a:spcBef>
              <a:spcAft>
                <a:spcPts val="0"/>
              </a:spcAft>
              <a:buSzPts val="3000"/>
              <a:buFont typeface="Noto Sans Symbols"/>
              <a:buNone/>
            </a:pPr>
            <a:r>
              <a:t/>
            </a:r>
            <a:endParaRPr sz="3000">
              <a:solidFill>
                <a:schemeClr val="lt1"/>
              </a:solidFill>
            </a:endParaRPr>
          </a:p>
          <a:p>
            <a:pPr indent="-419100" lvl="0" marL="457200" rtl="0" algn="l">
              <a:spcBef>
                <a:spcPts val="0"/>
              </a:spcBef>
              <a:spcAft>
                <a:spcPts val="0"/>
              </a:spcAft>
              <a:buClr>
                <a:schemeClr val="lt1"/>
              </a:buClr>
              <a:buSzPts val="3000"/>
              <a:buChar char="●"/>
            </a:pPr>
            <a:r>
              <a:rPr lang="pt-BR" sz="3000">
                <a:solidFill>
                  <a:schemeClr val="lt1"/>
                </a:solidFill>
              </a:rPr>
              <a:t> Jornadas exaustivas, frequentemente acima dos limites regulamentares. Uso de anfetaminas.</a:t>
            </a:r>
            <a:endParaRPr/>
          </a:p>
          <a:p>
            <a:pPr indent="-152400" lvl="8" marL="342900" rtl="0" algn="l">
              <a:spcBef>
                <a:spcPts val="0"/>
              </a:spcBef>
              <a:spcAft>
                <a:spcPts val="0"/>
              </a:spcAft>
              <a:buSzPts val="3000"/>
              <a:buFont typeface="Noto Sans Symbols"/>
              <a:buNone/>
            </a:pPr>
            <a:r>
              <a:t/>
            </a:r>
            <a:endParaRPr sz="3000">
              <a:solidFill>
                <a:schemeClr val="lt1"/>
              </a:solidFill>
            </a:endParaRPr>
          </a:p>
          <a:p>
            <a:pPr indent="-419100" lvl="0" marL="457200" rtl="0" algn="l">
              <a:spcBef>
                <a:spcPts val="0"/>
              </a:spcBef>
              <a:spcAft>
                <a:spcPts val="0"/>
              </a:spcAft>
              <a:buClr>
                <a:schemeClr val="lt1"/>
              </a:buClr>
              <a:buSzPts val="3000"/>
              <a:buChar char="●"/>
            </a:pPr>
            <a:r>
              <a:rPr lang="pt-BR" sz="3000">
                <a:solidFill>
                  <a:schemeClr val="lt1"/>
                </a:solidFill>
              </a:rPr>
              <a:t> Falta de soluções acessíveis e práticas para motoristas mais vulneráveis, como dispositivos de monitoramento simplificados.</a:t>
            </a:r>
            <a:endParaRPr/>
          </a:p>
        </p:txBody>
      </p:sp>
      <p:sp>
        <p:nvSpPr>
          <p:cNvPr descr="A highly realistic depiction of three different scenes illustrating drowsiness at the wheel. Scene 1: A driver sitting in the driver's seat of a modern car with soft, natural lighting during late evening, their eyes visibly closed, showing clear signs of fatigue. Scene 2: A driver captured mid-yawn, their face expressing extreme sleepiness, both hands loosely holding the steering wheel. Scene 3: A driver slouched forward, leaning against the steering wheel, appearing to have dozed off. The car interior is modern with detailed textures of the dashboard, soft upholstery, and glowing dashboard lights. The lighting is dim but natural, evoking the time of late evening or early nighttime, with soft shadows and highlights adding depth and realism." id="61" name="Google Shape;61;p8"/>
          <p:cNvSpPr/>
          <p:nvPr/>
        </p:nvSpPr>
        <p:spPr>
          <a:xfrm>
            <a:off x="8997950" y="4997450"/>
            <a:ext cx="304800" cy="30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p:txBody>
      </p:sp>
      <p:pic>
        <p:nvPicPr>
          <p:cNvPr descr="Sleepy Driver GIFs | Tenor" id="62" name="Google Shape;62;p8"/>
          <p:cNvPicPr preferRelativeResize="0"/>
          <p:nvPr/>
        </p:nvPicPr>
        <p:blipFill rotWithShape="1">
          <a:blip r:embed="rId4">
            <a:alphaModFix/>
          </a:blip>
          <a:srcRect b="0" l="0" r="0" t="0"/>
          <a:stretch/>
        </p:blipFill>
        <p:spPr>
          <a:xfrm>
            <a:off x="12013575" y="6502610"/>
            <a:ext cx="3924175" cy="2742715"/>
          </a:xfrm>
          <a:prstGeom prst="rect">
            <a:avLst/>
          </a:prstGeom>
          <a:noFill/>
          <a:ln>
            <a:noFill/>
          </a:ln>
        </p:spPr>
      </p:pic>
      <p:pic>
        <p:nvPicPr>
          <p:cNvPr descr="Sleepy Driver GIFs | Tenor" id="63" name="Google Shape;63;p8"/>
          <p:cNvPicPr preferRelativeResize="0"/>
          <p:nvPr/>
        </p:nvPicPr>
        <p:blipFill rotWithShape="1">
          <a:blip r:embed="rId5">
            <a:alphaModFix/>
          </a:blip>
          <a:srcRect b="0" l="0" r="0" t="0"/>
          <a:stretch/>
        </p:blipFill>
        <p:spPr>
          <a:xfrm>
            <a:off x="12013577" y="1054375"/>
            <a:ext cx="3924175" cy="3284450"/>
          </a:xfrm>
          <a:prstGeom prst="rect">
            <a:avLst/>
          </a:prstGeom>
          <a:noFill/>
          <a:ln>
            <a:noFill/>
          </a:ln>
        </p:spPr>
      </p:pic>
      <p:pic>
        <p:nvPicPr>
          <p:cNvPr descr="Caminhão truck e as suas principais características" id="64" name="Google Shape;64;p8"/>
          <p:cNvPicPr preferRelativeResize="0"/>
          <p:nvPr/>
        </p:nvPicPr>
        <p:blipFill rotWithShape="1">
          <a:blip r:embed="rId6">
            <a:alphaModFix/>
          </a:blip>
          <a:srcRect b="0" l="0" r="0" t="0"/>
          <a:stretch/>
        </p:blipFill>
        <p:spPr>
          <a:xfrm>
            <a:off x="12013575" y="4338825"/>
            <a:ext cx="3924175" cy="21637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9"/>
          <p:cNvSpPr txBox="1"/>
          <p:nvPr/>
        </p:nvSpPr>
        <p:spPr>
          <a:xfrm>
            <a:off x="831850" y="767717"/>
            <a:ext cx="10210800" cy="2782800"/>
          </a:xfrm>
          <a:prstGeom prst="rect">
            <a:avLst/>
          </a:prstGeom>
          <a:noFill/>
          <a:ln>
            <a:noFill/>
          </a:ln>
        </p:spPr>
        <p:txBody>
          <a:bodyPr anchorCtr="0" anchor="t" bIns="0" lIns="0" spcFirstLastPara="1" rIns="0" wrap="square" tIns="12050">
            <a:spAutoFit/>
          </a:bodyPr>
          <a:lstStyle/>
          <a:p>
            <a:pPr indent="0" lvl="0" marL="12700" rtl="0" algn="l">
              <a:spcBef>
                <a:spcPts val="0"/>
              </a:spcBef>
              <a:spcAft>
                <a:spcPts val="0"/>
              </a:spcAft>
              <a:buNone/>
            </a:pPr>
            <a:r>
              <a:rPr lang="pt-BR" sz="6000">
                <a:solidFill>
                  <a:schemeClr val="lt1"/>
                </a:solidFill>
                <a:latin typeface="Calibri"/>
                <a:ea typeface="Calibri"/>
                <a:cs typeface="Calibri"/>
                <a:sym typeface="Calibri"/>
              </a:rPr>
              <a:t>Características da Sonolência Evidenciadas e utilizadas no </a:t>
            </a:r>
            <a:r>
              <a:rPr lang="pt-BR" sz="6000">
                <a:solidFill>
                  <a:schemeClr val="lt1"/>
                </a:solidFill>
                <a:latin typeface="Calibri"/>
                <a:ea typeface="Calibri"/>
                <a:cs typeface="Calibri"/>
                <a:sym typeface="Calibri"/>
              </a:rPr>
              <a:t>sistema.</a:t>
            </a:r>
            <a:endParaRPr sz="6000">
              <a:solidFill>
                <a:schemeClr val="lt1"/>
              </a:solidFill>
              <a:latin typeface="Calibri"/>
              <a:ea typeface="Calibri"/>
              <a:cs typeface="Calibri"/>
              <a:sym typeface="Calibri"/>
            </a:endParaRPr>
          </a:p>
        </p:txBody>
      </p:sp>
      <p:sp>
        <p:nvSpPr>
          <p:cNvPr id="70" name="Google Shape;70;p9"/>
          <p:cNvSpPr txBox="1"/>
          <p:nvPr/>
        </p:nvSpPr>
        <p:spPr>
          <a:xfrm>
            <a:off x="825500" y="2995904"/>
            <a:ext cx="7696200" cy="4740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4000">
              <a:solidFill>
                <a:schemeClr val="lt1"/>
              </a:solidFill>
            </a:endParaRPr>
          </a:p>
          <a:p>
            <a:pPr indent="0" lvl="0" marL="0" rtl="0" algn="l">
              <a:spcBef>
                <a:spcPts val="0"/>
              </a:spcBef>
              <a:spcAft>
                <a:spcPts val="0"/>
              </a:spcAft>
              <a:buNone/>
            </a:pPr>
            <a:r>
              <a:t/>
            </a:r>
            <a:endParaRPr sz="4000">
              <a:solidFill>
                <a:schemeClr val="lt1"/>
              </a:solidFill>
            </a:endParaRPr>
          </a:p>
          <a:p>
            <a:pPr indent="0" lvl="0" marL="0" rtl="0" algn="l">
              <a:spcBef>
                <a:spcPts val="0"/>
              </a:spcBef>
              <a:spcAft>
                <a:spcPts val="0"/>
              </a:spcAft>
              <a:buNone/>
            </a:pPr>
            <a:r>
              <a:rPr lang="pt-BR" sz="4000">
                <a:solidFill>
                  <a:schemeClr val="lt1"/>
                </a:solidFill>
              </a:rPr>
              <a:t>As características avaliadas são:</a:t>
            </a:r>
            <a:endParaRPr/>
          </a:p>
          <a:p>
            <a:pPr indent="0" lvl="0" marL="0" rtl="0" algn="l">
              <a:spcBef>
                <a:spcPts val="0"/>
              </a:spcBef>
              <a:spcAft>
                <a:spcPts val="0"/>
              </a:spcAft>
              <a:buNone/>
            </a:pPr>
            <a:r>
              <a:t/>
            </a:r>
            <a:endParaRPr sz="2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Olhos fechados por muito </a:t>
            </a:r>
            <a:r>
              <a:rPr lang="pt-BR" sz="3200">
                <a:solidFill>
                  <a:schemeClr val="lt1"/>
                </a:solidFill>
              </a:rPr>
              <a:t>tempo.</a:t>
            </a:r>
            <a:endParaRPr/>
          </a:p>
          <a:p>
            <a:pPr indent="-82550" lvl="0" marL="285750" rtl="0" algn="l">
              <a:spcBef>
                <a:spcPts val="0"/>
              </a:spcBef>
              <a:spcAft>
                <a:spcPts val="0"/>
              </a:spcAft>
              <a:buSzPts val="3200"/>
              <a:buFont typeface="Arial"/>
              <a:buNone/>
            </a:pPr>
            <a:r>
              <a:t/>
            </a:r>
            <a:endParaRPr sz="3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Bocejo </a:t>
            </a:r>
            <a:r>
              <a:rPr lang="pt-BR" sz="3200">
                <a:solidFill>
                  <a:schemeClr val="lt1"/>
                </a:solidFill>
              </a:rPr>
              <a:t>longo,</a:t>
            </a:r>
            <a:r>
              <a:rPr lang="pt-BR" sz="3200">
                <a:solidFill>
                  <a:schemeClr val="lt1"/>
                </a:solidFill>
              </a:rPr>
              <a:t> demonstrando </a:t>
            </a:r>
            <a:r>
              <a:rPr lang="pt-BR" sz="3200">
                <a:solidFill>
                  <a:schemeClr val="lt1"/>
                </a:solidFill>
              </a:rPr>
              <a:t>cansaço.</a:t>
            </a:r>
            <a:endParaRPr/>
          </a:p>
          <a:p>
            <a:pPr indent="-82550" lvl="0" marL="285750" rtl="0" algn="l">
              <a:spcBef>
                <a:spcPts val="0"/>
              </a:spcBef>
              <a:spcAft>
                <a:spcPts val="0"/>
              </a:spcAft>
              <a:buSzPts val="3200"/>
              <a:buFont typeface="Arial"/>
              <a:buNone/>
            </a:pPr>
            <a:r>
              <a:t/>
            </a:r>
            <a:endParaRPr sz="3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Debruçando-se</a:t>
            </a:r>
            <a:r>
              <a:rPr lang="pt-BR" sz="3200">
                <a:solidFill>
                  <a:schemeClr val="lt1"/>
                </a:solidFill>
              </a:rPr>
              <a:t> sobre o </a:t>
            </a:r>
            <a:r>
              <a:rPr lang="pt-BR" sz="3200">
                <a:solidFill>
                  <a:schemeClr val="lt1"/>
                </a:solidFill>
              </a:rPr>
              <a:t>volante.</a:t>
            </a:r>
            <a:endParaRPr/>
          </a:p>
        </p:txBody>
      </p:sp>
      <p:pic>
        <p:nvPicPr>
          <p:cNvPr id="71" name="Google Shape;71;p9"/>
          <p:cNvPicPr preferRelativeResize="0"/>
          <p:nvPr/>
        </p:nvPicPr>
        <p:blipFill rotWithShape="1">
          <a:blip r:embed="rId3">
            <a:alphaModFix/>
          </a:blip>
          <a:srcRect b="28448" l="0" r="32079" t="0"/>
          <a:stretch/>
        </p:blipFill>
        <p:spPr>
          <a:xfrm>
            <a:off x="13578100" y="5270800"/>
            <a:ext cx="4722601" cy="4974851"/>
          </a:xfrm>
          <a:prstGeom prst="rect">
            <a:avLst/>
          </a:prstGeom>
          <a:noFill/>
          <a:ln>
            <a:noFill/>
          </a:ln>
        </p:spPr>
      </p:pic>
      <p:pic>
        <p:nvPicPr>
          <p:cNvPr id="72" name="Google Shape;72;p9"/>
          <p:cNvPicPr preferRelativeResize="0"/>
          <p:nvPr/>
        </p:nvPicPr>
        <p:blipFill>
          <a:blip r:embed="rId4">
            <a:alphaModFix/>
          </a:blip>
          <a:stretch>
            <a:fillRect/>
          </a:stretch>
        </p:blipFill>
        <p:spPr>
          <a:xfrm>
            <a:off x="10873434" y="5270800"/>
            <a:ext cx="2704667" cy="4974850"/>
          </a:xfrm>
          <a:prstGeom prst="rect">
            <a:avLst/>
          </a:prstGeom>
          <a:noFill/>
          <a:ln>
            <a:noFill/>
          </a:ln>
        </p:spPr>
      </p:pic>
      <p:pic>
        <p:nvPicPr>
          <p:cNvPr id="73" name="Google Shape;73;p9"/>
          <p:cNvPicPr preferRelativeResize="0"/>
          <p:nvPr/>
        </p:nvPicPr>
        <p:blipFill>
          <a:blip r:embed="rId5">
            <a:alphaModFix/>
          </a:blip>
          <a:stretch>
            <a:fillRect/>
          </a:stretch>
        </p:blipFill>
        <p:spPr>
          <a:xfrm>
            <a:off x="11564341" y="0"/>
            <a:ext cx="5452161" cy="5270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0"/>
          <p:cNvSpPr txBox="1"/>
          <p:nvPr>
            <p:ph type="title"/>
          </p:nvPr>
        </p:nvSpPr>
        <p:spPr>
          <a:xfrm>
            <a:off x="593574" y="635850"/>
            <a:ext cx="13803600" cy="935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pt-BR" sz="6000"/>
              <a:t>Arquitetura &amp; Edge Computing</a:t>
            </a:r>
            <a:endParaRPr sz="6000"/>
          </a:p>
        </p:txBody>
      </p:sp>
      <p:pic>
        <p:nvPicPr>
          <p:cNvPr id="79" name="Google Shape;79;p10"/>
          <p:cNvPicPr preferRelativeResize="0"/>
          <p:nvPr/>
        </p:nvPicPr>
        <p:blipFill rotWithShape="1">
          <a:blip r:embed="rId3">
            <a:alphaModFix/>
          </a:blip>
          <a:srcRect b="0" l="0" r="0" t="0"/>
          <a:stretch/>
        </p:blipFill>
        <p:spPr>
          <a:xfrm>
            <a:off x="12579350" y="1484085"/>
            <a:ext cx="5610224" cy="8162925"/>
          </a:xfrm>
          <a:prstGeom prst="rect">
            <a:avLst/>
          </a:prstGeom>
          <a:noFill/>
          <a:ln>
            <a:noFill/>
          </a:ln>
        </p:spPr>
      </p:pic>
      <p:sp>
        <p:nvSpPr>
          <p:cNvPr id="80" name="Google Shape;80;p10"/>
          <p:cNvSpPr/>
          <p:nvPr/>
        </p:nvSpPr>
        <p:spPr>
          <a:xfrm>
            <a:off x="1622856" y="9204807"/>
            <a:ext cx="7738109" cy="20320"/>
          </a:xfrm>
          <a:custGeom>
            <a:rect b="b" l="l" r="r" t="t"/>
            <a:pathLst>
              <a:path extrusionOk="0" h="20320" w="7738109">
                <a:moveTo>
                  <a:pt x="7737843" y="1447"/>
                </a:moveTo>
                <a:lnTo>
                  <a:pt x="0" y="0"/>
                </a:lnTo>
                <a:lnTo>
                  <a:pt x="0" y="18719"/>
                </a:lnTo>
                <a:lnTo>
                  <a:pt x="7737843" y="20154"/>
                </a:lnTo>
                <a:lnTo>
                  <a:pt x="7737843" y="144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1" name="Google Shape;81;p10"/>
          <p:cNvSpPr txBox="1"/>
          <p:nvPr/>
        </p:nvSpPr>
        <p:spPr>
          <a:xfrm>
            <a:off x="1555474" y="2229575"/>
            <a:ext cx="8905500" cy="6988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pt-BR" sz="2800">
                <a:solidFill>
                  <a:schemeClr val="lt1"/>
                </a:solidFill>
              </a:rPr>
              <a:t>Edge Computing:</a:t>
            </a:r>
            <a:endParaRPr/>
          </a:p>
          <a:p>
            <a:pPr indent="0" lvl="0" marL="0" rtl="0" algn="l">
              <a:spcBef>
                <a:spcPts val="0"/>
              </a:spcBef>
              <a:spcAft>
                <a:spcPts val="0"/>
              </a:spcAft>
              <a:buNone/>
            </a:pPr>
            <a:r>
              <a:t/>
            </a:r>
            <a:endParaRPr sz="2800">
              <a:solidFill>
                <a:schemeClr val="lt1"/>
              </a:solidFill>
            </a:endParaRPr>
          </a:p>
          <a:p>
            <a:pPr indent="-406400" lvl="0" marL="457200" rtl="0" algn="l">
              <a:spcBef>
                <a:spcPts val="0"/>
              </a:spcBef>
              <a:spcAft>
                <a:spcPts val="0"/>
              </a:spcAft>
              <a:buClr>
                <a:schemeClr val="lt1"/>
              </a:buClr>
              <a:buSzPts val="2800"/>
              <a:buChar char="●"/>
            </a:pPr>
            <a:r>
              <a:rPr lang="pt-BR" sz="2800">
                <a:solidFill>
                  <a:schemeClr val="lt1"/>
                </a:solidFill>
              </a:rPr>
              <a:t>Processamento de dados ocorra próximo à fonte, reduzindo a latência e aumentando a eficiência.  Podendo futuramente se comunicar com o carro e tornar o sistema mais completo e mais eficiente. Automatizando todos </a:t>
            </a:r>
            <a:r>
              <a:rPr lang="pt-BR" sz="2800">
                <a:solidFill>
                  <a:schemeClr val="lt1"/>
                </a:solidFill>
              </a:rPr>
              <a:t>os detalhes,</a:t>
            </a:r>
            <a:r>
              <a:rPr lang="pt-BR" sz="2800">
                <a:solidFill>
                  <a:schemeClr val="lt1"/>
                </a:solidFill>
              </a:rPr>
              <a:t> trazendo mais segurança ao motorista e a todos </a:t>
            </a:r>
            <a:r>
              <a:rPr lang="pt-BR" sz="2800">
                <a:solidFill>
                  <a:schemeClr val="lt1"/>
                </a:solidFill>
              </a:rPr>
              <a:t>os envolvidos</a:t>
            </a:r>
            <a:r>
              <a:rPr lang="pt-BR" sz="2800">
                <a:solidFill>
                  <a:schemeClr val="lt1"/>
                </a:solidFill>
              </a:rPr>
              <a:t>.</a:t>
            </a:r>
            <a:endParaRPr/>
          </a:p>
          <a:p>
            <a:pPr indent="-279400" lvl="0" marL="457200" rtl="0" algn="l">
              <a:spcBef>
                <a:spcPts val="0"/>
              </a:spcBef>
              <a:spcAft>
                <a:spcPts val="0"/>
              </a:spcAft>
              <a:buSzPts val="2800"/>
              <a:buFont typeface="Arial"/>
              <a:buNone/>
            </a:pPr>
            <a:r>
              <a:t/>
            </a:r>
            <a:endParaRPr sz="2800">
              <a:solidFill>
                <a:schemeClr val="lt1"/>
              </a:solidFill>
            </a:endParaRPr>
          </a:p>
          <a:p>
            <a:pPr indent="0" lvl="0" marL="0" rtl="0" algn="l">
              <a:spcBef>
                <a:spcPts val="0"/>
              </a:spcBef>
              <a:spcAft>
                <a:spcPts val="0"/>
              </a:spcAft>
              <a:buNone/>
            </a:pPr>
            <a:r>
              <a:rPr b="1" lang="pt-BR" sz="2800">
                <a:solidFill>
                  <a:schemeClr val="lt1"/>
                </a:solidFill>
              </a:rPr>
              <a:t>Dispositivos utilizados:</a:t>
            </a:r>
            <a:endParaRPr/>
          </a:p>
          <a:p>
            <a:pPr indent="-279400" lvl="0" marL="457200" rtl="0" algn="l">
              <a:spcBef>
                <a:spcPts val="0"/>
              </a:spcBef>
              <a:spcAft>
                <a:spcPts val="0"/>
              </a:spcAft>
              <a:buSzPts val="2800"/>
              <a:buFont typeface="Arial"/>
              <a:buNone/>
            </a:pPr>
            <a:r>
              <a:t/>
            </a:r>
            <a:endParaRPr sz="2800">
              <a:solidFill>
                <a:schemeClr val="lt1"/>
              </a:solidFill>
            </a:endParaRPr>
          </a:p>
          <a:p>
            <a:pPr indent="-406400" lvl="0" marL="457200" rtl="0" algn="l">
              <a:spcBef>
                <a:spcPts val="0"/>
              </a:spcBef>
              <a:spcAft>
                <a:spcPts val="0"/>
              </a:spcAft>
              <a:buClr>
                <a:schemeClr val="lt1"/>
              </a:buClr>
              <a:buSzPts val="2800"/>
              <a:buChar char="●"/>
            </a:pPr>
            <a:r>
              <a:rPr lang="pt-BR" sz="2800">
                <a:solidFill>
                  <a:schemeClr val="lt1"/>
                </a:solidFill>
              </a:rPr>
              <a:t>Câmera TEDGE 720p.</a:t>
            </a:r>
            <a:endParaRPr/>
          </a:p>
          <a:p>
            <a:pPr indent="-279400" lvl="0" marL="457200" rtl="0" algn="l">
              <a:spcBef>
                <a:spcPts val="0"/>
              </a:spcBef>
              <a:spcAft>
                <a:spcPts val="0"/>
              </a:spcAft>
              <a:buSzPts val="2800"/>
              <a:buFont typeface="Arial"/>
              <a:buNone/>
            </a:pPr>
            <a:r>
              <a:t/>
            </a:r>
            <a:endParaRPr sz="2800">
              <a:solidFill>
                <a:schemeClr val="lt1"/>
              </a:solidFill>
            </a:endParaRPr>
          </a:p>
          <a:p>
            <a:pPr indent="-406400" lvl="0" marL="457200" rtl="0" algn="l">
              <a:spcBef>
                <a:spcPts val="0"/>
              </a:spcBef>
              <a:spcAft>
                <a:spcPts val="0"/>
              </a:spcAft>
              <a:buClr>
                <a:schemeClr val="lt1"/>
              </a:buClr>
              <a:buSzPts val="2800"/>
              <a:buChar char="●"/>
            </a:pPr>
            <a:r>
              <a:rPr lang="pt-BR" sz="2800">
                <a:solidFill>
                  <a:schemeClr val="lt1"/>
                </a:solidFill>
              </a:rPr>
              <a:t>Uma Raspberry Pi 5 Model B + Edge TPU Coral.</a:t>
            </a:r>
            <a:endParaRPr sz="2800">
              <a:solidFill>
                <a:schemeClr val="lt1"/>
              </a:solidFill>
            </a:endParaRPr>
          </a:p>
          <a:p>
            <a:pPr indent="-279400" lvl="0" marL="457200" rtl="0" algn="l">
              <a:spcBef>
                <a:spcPts val="0"/>
              </a:spcBef>
              <a:spcAft>
                <a:spcPts val="0"/>
              </a:spcAft>
              <a:buSzPts val="2800"/>
              <a:buFont typeface="Arial"/>
              <a:buNone/>
            </a:pPr>
            <a:r>
              <a:t/>
            </a:r>
            <a:endParaRPr sz="2800">
              <a:solidFill>
                <a:schemeClr val="lt1"/>
              </a:solidFill>
            </a:endParaRPr>
          </a:p>
          <a:p>
            <a:pPr indent="-279400" lvl="0" marL="457200" rtl="0" algn="l">
              <a:spcBef>
                <a:spcPts val="0"/>
              </a:spcBef>
              <a:spcAft>
                <a:spcPts val="0"/>
              </a:spcAft>
              <a:buSzPts val="2800"/>
              <a:buFont typeface="Arial"/>
              <a:buNone/>
            </a:pPr>
            <a:r>
              <a:t/>
            </a:r>
            <a:endParaRPr sz="2800">
              <a:solidFill>
                <a:schemeClr val="lt1"/>
              </a:solidFill>
            </a:endParaRPr>
          </a:p>
        </p:txBody>
      </p:sp>
      <p:pic>
        <p:nvPicPr>
          <p:cNvPr id="82" name="Google Shape;82;p10"/>
          <p:cNvPicPr preferRelativeResize="0"/>
          <p:nvPr/>
        </p:nvPicPr>
        <p:blipFill rotWithShape="1">
          <a:blip r:embed="rId4">
            <a:alphaModFix/>
          </a:blip>
          <a:srcRect b="0" l="0" r="0" t="0"/>
          <a:stretch/>
        </p:blipFill>
        <p:spPr>
          <a:xfrm>
            <a:off x="10920936" y="2783260"/>
            <a:ext cx="3810000" cy="61653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3">
            <a:alphaModFix/>
          </a:blip>
          <a:srcRect b="0" l="0" r="0" t="0"/>
          <a:stretch/>
        </p:blipFill>
        <p:spPr>
          <a:xfrm>
            <a:off x="0" y="-1"/>
            <a:ext cx="18288000" cy="10287764"/>
          </a:xfrm>
          <a:prstGeom prst="rect">
            <a:avLst/>
          </a:prstGeom>
          <a:noFill/>
          <a:ln>
            <a:noFill/>
          </a:ln>
        </p:spPr>
      </p:pic>
      <p:sp>
        <p:nvSpPr>
          <p:cNvPr id="88" name="Google Shape;88;p11"/>
          <p:cNvSpPr txBox="1"/>
          <p:nvPr>
            <p:ph type="title"/>
          </p:nvPr>
        </p:nvSpPr>
        <p:spPr>
          <a:xfrm>
            <a:off x="1454150" y="1511895"/>
            <a:ext cx="7782293" cy="807913"/>
          </a:xfrm>
          <a:prstGeom prst="rect">
            <a:avLst/>
          </a:prstGeom>
          <a:noFill/>
          <a:ln>
            <a:noFill/>
          </a:ln>
        </p:spPr>
        <p:txBody>
          <a:bodyPr anchorCtr="0" anchor="t" bIns="0" lIns="0" spcFirstLastPara="1" rIns="0" wrap="square" tIns="15225">
            <a:spAutoFit/>
          </a:bodyPr>
          <a:lstStyle/>
          <a:p>
            <a:pPr indent="0" lvl="0" marL="27305" rtl="0" algn="l">
              <a:lnSpc>
                <a:spcPct val="100000"/>
              </a:lnSpc>
              <a:spcBef>
                <a:spcPts val="0"/>
              </a:spcBef>
              <a:spcAft>
                <a:spcPts val="0"/>
              </a:spcAft>
              <a:buNone/>
            </a:pPr>
            <a:r>
              <a:rPr lang="pt-BR" sz="5150"/>
              <a:t>Comitê de modelos</a:t>
            </a:r>
            <a:endParaRPr sz="5150"/>
          </a:p>
        </p:txBody>
      </p:sp>
      <p:pic>
        <p:nvPicPr>
          <p:cNvPr id="89" name="Google Shape;89;p11"/>
          <p:cNvPicPr preferRelativeResize="0"/>
          <p:nvPr/>
        </p:nvPicPr>
        <p:blipFill rotWithShape="1">
          <a:blip r:embed="rId4">
            <a:alphaModFix/>
          </a:blip>
          <a:srcRect b="4222" l="0" r="0" t="4260"/>
          <a:stretch/>
        </p:blipFill>
        <p:spPr>
          <a:xfrm>
            <a:off x="10902950" y="0"/>
            <a:ext cx="5943600" cy="10287763"/>
          </a:xfrm>
          <a:prstGeom prst="rect">
            <a:avLst/>
          </a:prstGeom>
          <a:noFill/>
          <a:ln>
            <a:noFill/>
          </a:ln>
        </p:spPr>
      </p:pic>
      <p:sp>
        <p:nvSpPr>
          <p:cNvPr id="90" name="Google Shape;90;p11"/>
          <p:cNvSpPr txBox="1"/>
          <p:nvPr/>
        </p:nvSpPr>
        <p:spPr>
          <a:xfrm>
            <a:off x="2139950" y="2940050"/>
            <a:ext cx="7696200" cy="5849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A análise é feita em </a:t>
            </a:r>
            <a:r>
              <a:rPr lang="pt-BR" sz="3200">
                <a:solidFill>
                  <a:schemeClr val="lt1"/>
                </a:solidFill>
              </a:rPr>
              <a:t>conjunto,</a:t>
            </a:r>
            <a:r>
              <a:rPr lang="pt-BR" sz="3200">
                <a:solidFill>
                  <a:schemeClr val="lt1"/>
                </a:solidFill>
              </a:rPr>
              <a:t> todos os modelos participam do </a:t>
            </a:r>
            <a:r>
              <a:rPr lang="pt-BR" sz="3200">
                <a:solidFill>
                  <a:schemeClr val="lt1"/>
                </a:solidFill>
              </a:rPr>
              <a:t>resultado.</a:t>
            </a:r>
            <a:endParaRPr/>
          </a:p>
          <a:p>
            <a:pPr indent="0" lvl="0" marL="457200" rtl="0" algn="l">
              <a:spcBef>
                <a:spcPts val="0"/>
              </a:spcBef>
              <a:spcAft>
                <a:spcPts val="0"/>
              </a:spcAft>
              <a:buNone/>
            </a:pPr>
            <a:r>
              <a:t/>
            </a:r>
            <a:endParaRPr sz="3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É analisado em dupla verificação os olhos, e a postura do corpo se inclinando para frente, sobre o volante.</a:t>
            </a:r>
            <a:endParaRPr/>
          </a:p>
          <a:p>
            <a:pPr indent="0" lvl="0" marL="457200" rtl="0" algn="l">
              <a:spcBef>
                <a:spcPts val="0"/>
              </a:spcBef>
              <a:spcAft>
                <a:spcPts val="0"/>
              </a:spcAft>
              <a:buNone/>
            </a:pPr>
            <a:r>
              <a:t/>
            </a:r>
            <a:endParaRPr sz="3200">
              <a:solidFill>
                <a:schemeClr val="lt1"/>
              </a:solidFill>
            </a:endParaRPr>
          </a:p>
          <a:p>
            <a:pPr indent="-431800" lvl="0" marL="457200" rtl="0" algn="l">
              <a:spcBef>
                <a:spcPts val="0"/>
              </a:spcBef>
              <a:spcAft>
                <a:spcPts val="0"/>
              </a:spcAft>
              <a:buClr>
                <a:schemeClr val="lt1"/>
              </a:buClr>
              <a:buSzPts val="3200"/>
              <a:buChar char="●"/>
            </a:pPr>
            <a:r>
              <a:rPr lang="pt-BR" sz="3200">
                <a:solidFill>
                  <a:schemeClr val="lt1"/>
                </a:solidFill>
              </a:rPr>
              <a:t>É analisado em partes, a abertura da boca, bocejando, e a postura caso se incline para trás.</a:t>
            </a:r>
            <a:endParaRPr/>
          </a:p>
          <a:p>
            <a:pPr indent="-82550" lvl="0" marL="285750" rtl="0" algn="l">
              <a:spcBef>
                <a:spcPts val="0"/>
              </a:spcBef>
              <a:spcAft>
                <a:spcPts val="0"/>
              </a:spcAft>
              <a:buSzPts val="3200"/>
              <a:buFont typeface="Arial"/>
              <a:buNone/>
            </a:pPr>
            <a:r>
              <a:t/>
            </a:r>
            <a:endParaRPr sz="32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3">
            <a:alphaModFix/>
          </a:blip>
          <a:srcRect b="0" l="0" r="0" t="0"/>
          <a:stretch/>
        </p:blipFill>
        <p:spPr>
          <a:xfrm>
            <a:off x="0" y="-1"/>
            <a:ext cx="18288000" cy="10287764"/>
          </a:xfrm>
          <a:prstGeom prst="rect">
            <a:avLst/>
          </a:prstGeom>
          <a:noFill/>
          <a:ln>
            <a:noFill/>
          </a:ln>
        </p:spPr>
      </p:pic>
      <p:sp>
        <p:nvSpPr>
          <p:cNvPr id="96" name="Google Shape;96;p12"/>
          <p:cNvSpPr txBox="1"/>
          <p:nvPr>
            <p:ph type="title"/>
          </p:nvPr>
        </p:nvSpPr>
        <p:spPr>
          <a:xfrm>
            <a:off x="2974757" y="1460448"/>
            <a:ext cx="7782300" cy="808200"/>
          </a:xfrm>
          <a:prstGeom prst="rect">
            <a:avLst/>
          </a:prstGeom>
          <a:noFill/>
          <a:ln>
            <a:noFill/>
          </a:ln>
        </p:spPr>
        <p:txBody>
          <a:bodyPr anchorCtr="0" anchor="t" bIns="0" lIns="0" spcFirstLastPara="1" rIns="0" wrap="square" tIns="15225">
            <a:spAutoFit/>
          </a:bodyPr>
          <a:lstStyle/>
          <a:p>
            <a:pPr indent="0" lvl="0" marL="27305" rtl="0" algn="l">
              <a:lnSpc>
                <a:spcPct val="100000"/>
              </a:lnSpc>
              <a:spcBef>
                <a:spcPts val="0"/>
              </a:spcBef>
              <a:spcAft>
                <a:spcPts val="0"/>
              </a:spcAft>
              <a:buNone/>
            </a:pPr>
            <a:r>
              <a:rPr lang="pt-BR" sz="5150"/>
              <a:t>Dlib e Media PIPE.</a:t>
            </a:r>
            <a:endParaRPr sz="5150"/>
          </a:p>
        </p:txBody>
      </p:sp>
      <p:pic>
        <p:nvPicPr>
          <p:cNvPr id="97" name="Google Shape;97;p12"/>
          <p:cNvPicPr preferRelativeResize="0"/>
          <p:nvPr/>
        </p:nvPicPr>
        <p:blipFill rotWithShape="1">
          <a:blip r:embed="rId4">
            <a:alphaModFix/>
          </a:blip>
          <a:srcRect b="0" l="0" r="0" t="0"/>
          <a:stretch/>
        </p:blipFill>
        <p:spPr>
          <a:xfrm>
            <a:off x="12192561" y="5406815"/>
            <a:ext cx="5686425" cy="4514850"/>
          </a:xfrm>
          <a:prstGeom prst="rect">
            <a:avLst/>
          </a:prstGeom>
          <a:noFill/>
          <a:ln>
            <a:noFill/>
          </a:ln>
        </p:spPr>
      </p:pic>
      <p:pic>
        <p:nvPicPr>
          <p:cNvPr id="98" name="Google Shape;98;p12"/>
          <p:cNvPicPr preferRelativeResize="0"/>
          <p:nvPr/>
        </p:nvPicPr>
        <p:blipFill rotWithShape="1">
          <a:blip r:embed="rId5">
            <a:alphaModFix/>
          </a:blip>
          <a:srcRect b="0" l="0" r="0" t="0"/>
          <a:stretch/>
        </p:blipFill>
        <p:spPr>
          <a:xfrm>
            <a:off x="11893549" y="1511895"/>
            <a:ext cx="6202678" cy="2227395"/>
          </a:xfrm>
          <a:prstGeom prst="rect">
            <a:avLst/>
          </a:prstGeom>
          <a:noFill/>
          <a:ln>
            <a:noFill/>
          </a:ln>
        </p:spPr>
      </p:pic>
      <p:pic>
        <p:nvPicPr>
          <p:cNvPr id="99" name="Google Shape;99;p12"/>
          <p:cNvPicPr preferRelativeResize="0"/>
          <p:nvPr/>
        </p:nvPicPr>
        <p:blipFill rotWithShape="1">
          <a:blip r:embed="rId6">
            <a:alphaModFix/>
          </a:blip>
          <a:srcRect b="0" l="0" r="0" t="0"/>
          <a:stretch/>
        </p:blipFill>
        <p:spPr>
          <a:xfrm>
            <a:off x="11893549" y="3739290"/>
            <a:ext cx="6202678" cy="1314127"/>
          </a:xfrm>
          <a:prstGeom prst="rect">
            <a:avLst/>
          </a:prstGeom>
          <a:noFill/>
          <a:ln>
            <a:noFill/>
          </a:ln>
        </p:spPr>
      </p:pic>
      <p:pic>
        <p:nvPicPr>
          <p:cNvPr descr="Identification of facial landmarks using Dlib. a Facial landmarks. b... |  Download Scientific Diagram" id="100" name="Google Shape;100;p12"/>
          <p:cNvPicPr preferRelativeResize="0"/>
          <p:nvPr/>
        </p:nvPicPr>
        <p:blipFill rotWithShape="1">
          <a:blip r:embed="rId7">
            <a:alphaModFix/>
          </a:blip>
          <a:srcRect b="9769" l="47970" r="0" t="0"/>
          <a:stretch/>
        </p:blipFill>
        <p:spPr>
          <a:xfrm>
            <a:off x="539750" y="6622947"/>
            <a:ext cx="2791191" cy="2801805"/>
          </a:xfrm>
          <a:prstGeom prst="rect">
            <a:avLst/>
          </a:prstGeom>
          <a:noFill/>
          <a:ln>
            <a:noFill/>
          </a:ln>
        </p:spPr>
      </p:pic>
      <p:pic>
        <p:nvPicPr>
          <p:cNvPr descr="Pose landmark detection guide | Google AI Edge | Google AI for Developers" id="101" name="Google Shape;101;p12"/>
          <p:cNvPicPr preferRelativeResize="0"/>
          <p:nvPr/>
        </p:nvPicPr>
        <p:blipFill rotWithShape="1">
          <a:blip r:embed="rId8">
            <a:alphaModFix/>
          </a:blip>
          <a:srcRect b="59579" l="0" r="0" t="0"/>
          <a:stretch/>
        </p:blipFill>
        <p:spPr>
          <a:xfrm>
            <a:off x="4286776" y="6622946"/>
            <a:ext cx="5833572" cy="2801805"/>
          </a:xfrm>
          <a:prstGeom prst="rect">
            <a:avLst/>
          </a:prstGeom>
          <a:noFill/>
          <a:ln>
            <a:noFill/>
          </a:ln>
        </p:spPr>
      </p:pic>
      <p:sp>
        <p:nvSpPr>
          <p:cNvPr id="102" name="Google Shape;102;p12"/>
          <p:cNvSpPr txBox="1"/>
          <p:nvPr/>
        </p:nvSpPr>
        <p:spPr>
          <a:xfrm>
            <a:off x="1495585" y="9424752"/>
            <a:ext cx="819150"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pt-BR" sz="2800">
                <a:solidFill>
                  <a:schemeClr val="lt1"/>
                </a:solidFill>
              </a:rPr>
              <a:t>Dlib</a:t>
            </a:r>
            <a:endParaRPr sz="2800">
              <a:solidFill>
                <a:schemeClr val="lt1"/>
              </a:solidFill>
            </a:endParaRPr>
          </a:p>
        </p:txBody>
      </p:sp>
      <p:sp>
        <p:nvSpPr>
          <p:cNvPr id="103" name="Google Shape;103;p12"/>
          <p:cNvSpPr txBox="1"/>
          <p:nvPr/>
        </p:nvSpPr>
        <p:spPr>
          <a:xfrm>
            <a:off x="5896022" y="9479763"/>
            <a:ext cx="1939765"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pt-BR" sz="2800">
                <a:solidFill>
                  <a:schemeClr val="lt1"/>
                </a:solidFill>
              </a:rPr>
              <a:t>Media PIPE</a:t>
            </a:r>
            <a:endParaRPr sz="2800">
              <a:solidFill>
                <a:schemeClr val="lt1"/>
              </a:solidFill>
            </a:endParaRPr>
          </a:p>
        </p:txBody>
      </p:sp>
      <p:sp>
        <p:nvSpPr>
          <p:cNvPr id="104" name="Google Shape;104;p12"/>
          <p:cNvSpPr txBox="1"/>
          <p:nvPr/>
        </p:nvSpPr>
        <p:spPr>
          <a:xfrm>
            <a:off x="2673350" y="3024827"/>
            <a:ext cx="7696200" cy="2893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200">
              <a:solidFill>
                <a:schemeClr val="lt1"/>
              </a:solidFill>
            </a:endParaRPr>
          </a:p>
          <a:p>
            <a:pPr indent="-431800" lvl="0" marL="457200" rtl="0" algn="l">
              <a:spcBef>
                <a:spcPts val="0"/>
              </a:spcBef>
              <a:spcAft>
                <a:spcPts val="0"/>
              </a:spcAft>
              <a:buClr>
                <a:schemeClr val="lt1"/>
              </a:buClr>
              <a:buSzPts val="3200"/>
              <a:buChar char="●"/>
            </a:pPr>
            <a:r>
              <a:rPr b="1" lang="pt-BR" sz="3200">
                <a:solidFill>
                  <a:schemeClr val="lt1"/>
                </a:solidFill>
              </a:rPr>
              <a:t>Dlib.</a:t>
            </a:r>
            <a:r>
              <a:rPr lang="pt-BR" sz="3200">
                <a:solidFill>
                  <a:schemeClr val="lt1"/>
                </a:solidFill>
              </a:rPr>
              <a:t> Utilizamos os pontos dos olhos, de 37 até 48.</a:t>
            </a:r>
            <a:endParaRPr/>
          </a:p>
          <a:p>
            <a:pPr indent="0" lvl="0" marL="457200" rtl="0" algn="l">
              <a:spcBef>
                <a:spcPts val="0"/>
              </a:spcBef>
              <a:spcAft>
                <a:spcPts val="0"/>
              </a:spcAft>
              <a:buNone/>
            </a:pPr>
            <a:r>
              <a:t/>
            </a:r>
            <a:endParaRPr sz="3200">
              <a:solidFill>
                <a:schemeClr val="lt1"/>
              </a:solidFill>
            </a:endParaRPr>
          </a:p>
          <a:p>
            <a:pPr indent="-431800" lvl="0" marL="457200" rtl="0" algn="l">
              <a:spcBef>
                <a:spcPts val="0"/>
              </a:spcBef>
              <a:spcAft>
                <a:spcPts val="0"/>
              </a:spcAft>
              <a:buClr>
                <a:schemeClr val="lt1"/>
              </a:buClr>
              <a:buSzPts val="3200"/>
              <a:buChar char="●"/>
            </a:pPr>
            <a:r>
              <a:rPr b="1" lang="pt-BR" sz="3200">
                <a:solidFill>
                  <a:schemeClr val="lt1"/>
                </a:solidFill>
              </a:rPr>
              <a:t>Media PIPE.</a:t>
            </a:r>
            <a:r>
              <a:rPr lang="pt-BR" sz="3200">
                <a:solidFill>
                  <a:schemeClr val="lt1"/>
                </a:solidFill>
              </a:rPr>
              <a:t> Utilizamos os pontos do nariz (0) e os ombros (12 e 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3"/>
          <p:cNvPicPr preferRelativeResize="0"/>
          <p:nvPr/>
        </p:nvPicPr>
        <p:blipFill rotWithShape="1">
          <a:blip r:embed="rId3">
            <a:alphaModFix/>
          </a:blip>
          <a:srcRect b="0" l="0" r="0" t="0"/>
          <a:stretch/>
        </p:blipFill>
        <p:spPr>
          <a:xfrm>
            <a:off x="12700" y="-107950"/>
            <a:ext cx="18288000" cy="10407650"/>
          </a:xfrm>
          <a:prstGeom prst="rect">
            <a:avLst/>
          </a:prstGeom>
          <a:noFill/>
          <a:ln>
            <a:noFill/>
          </a:ln>
        </p:spPr>
      </p:pic>
      <p:sp>
        <p:nvSpPr>
          <p:cNvPr id="110" name="Google Shape;110;p13"/>
          <p:cNvSpPr txBox="1"/>
          <p:nvPr>
            <p:ph type="title"/>
          </p:nvPr>
        </p:nvSpPr>
        <p:spPr>
          <a:xfrm>
            <a:off x="7778750" y="1035050"/>
            <a:ext cx="2743199" cy="807913"/>
          </a:xfrm>
          <a:prstGeom prst="rect">
            <a:avLst/>
          </a:prstGeom>
          <a:noFill/>
          <a:ln>
            <a:noFill/>
          </a:ln>
        </p:spPr>
        <p:txBody>
          <a:bodyPr anchorCtr="0" anchor="t" bIns="0" lIns="0" spcFirstLastPara="1" rIns="0" wrap="square" tIns="15225">
            <a:spAutoFit/>
          </a:bodyPr>
          <a:lstStyle/>
          <a:p>
            <a:pPr indent="0" lvl="0" marL="27305" rtl="0" algn="l">
              <a:lnSpc>
                <a:spcPct val="100000"/>
              </a:lnSpc>
              <a:spcBef>
                <a:spcPts val="0"/>
              </a:spcBef>
              <a:spcAft>
                <a:spcPts val="0"/>
              </a:spcAft>
              <a:buNone/>
            </a:pPr>
            <a:r>
              <a:rPr lang="pt-BR" sz="5150"/>
              <a:t>YOLOV8</a:t>
            </a:r>
            <a:endParaRPr sz="5150"/>
          </a:p>
        </p:txBody>
      </p:sp>
      <p:sp>
        <p:nvSpPr>
          <p:cNvPr id="111" name="Google Shape;111;p13"/>
          <p:cNvSpPr txBox="1"/>
          <p:nvPr/>
        </p:nvSpPr>
        <p:spPr>
          <a:xfrm>
            <a:off x="1073150" y="2275169"/>
            <a:ext cx="9970800" cy="732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22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O modelo YOLOv8 foi treinado com um conjunto de dados do Roboflow, contendo 12.143 imagens, com divisão de 80% para treinamento e 20% para validação. </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Ele é usado para detecção de olhos, bocas e posturas relacionadas à sonolência, analisando olhos abertos ou fechados, boca aberta ou fechada, e inclinações corporais. </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O YOLOv8 desempenha um papel crucial na verificação dupla de olhos e análise postural, complementando a análise final de sonolência. </a:t>
            </a:r>
            <a:endParaRPr/>
          </a:p>
          <a:p>
            <a:pPr indent="-107950" lvl="0" marL="285750" rtl="0" algn="l">
              <a:spcBef>
                <a:spcPts val="0"/>
              </a:spcBef>
              <a:spcAft>
                <a:spcPts val="0"/>
              </a:spcAft>
              <a:buSzPts val="2800"/>
              <a:buFont typeface="Arial"/>
              <a:buNone/>
            </a:pPr>
            <a:r>
              <a:t/>
            </a:r>
            <a:endParaRPr sz="2800">
              <a:solidFill>
                <a:schemeClr val="lt1"/>
              </a:solidFill>
            </a:endParaRPr>
          </a:p>
          <a:p>
            <a:pPr indent="-285750" lvl="0" marL="285750" rtl="0" algn="l">
              <a:spcBef>
                <a:spcPts val="0"/>
              </a:spcBef>
              <a:spcAft>
                <a:spcPts val="0"/>
              </a:spcAft>
              <a:buClr>
                <a:schemeClr val="lt1"/>
              </a:buClr>
              <a:buSzPts val="2800"/>
              <a:buFont typeface="Arial"/>
              <a:buChar char="•"/>
            </a:pPr>
            <a:r>
              <a:rPr lang="pt-BR" sz="2800">
                <a:solidFill>
                  <a:schemeClr val="lt1"/>
                </a:solidFill>
              </a:rPr>
              <a:t>As imagens têm resolução de 640 pixels, foram treinadas em lotes de tamanho 32 e o treinamento foi concluído em 446 épocas, estabilizando métricas como precisão, recall, F1-score e mAP.</a:t>
            </a:r>
            <a:endParaRPr sz="2800">
              <a:solidFill>
                <a:schemeClr val="lt1"/>
              </a:solidFill>
            </a:endParaRPr>
          </a:p>
        </p:txBody>
      </p:sp>
      <p:pic>
        <p:nvPicPr>
          <p:cNvPr id="112" name="Google Shape;112;p13"/>
          <p:cNvPicPr preferRelativeResize="0"/>
          <p:nvPr/>
        </p:nvPicPr>
        <p:blipFill rotWithShape="1">
          <a:blip r:embed="rId4">
            <a:alphaModFix/>
          </a:blip>
          <a:srcRect b="0" l="0" r="0" t="0"/>
          <a:stretch/>
        </p:blipFill>
        <p:spPr>
          <a:xfrm>
            <a:off x="12087312" y="806450"/>
            <a:ext cx="5039428" cy="4639322"/>
          </a:xfrm>
          <a:prstGeom prst="rect">
            <a:avLst/>
          </a:prstGeom>
          <a:noFill/>
          <a:ln>
            <a:noFill/>
          </a:ln>
        </p:spPr>
      </p:pic>
      <p:pic>
        <p:nvPicPr>
          <p:cNvPr id="113" name="Google Shape;113;p13"/>
          <p:cNvPicPr preferRelativeResize="0"/>
          <p:nvPr/>
        </p:nvPicPr>
        <p:blipFill rotWithShape="1">
          <a:blip r:embed="rId5">
            <a:alphaModFix/>
          </a:blip>
          <a:srcRect b="0" l="0" r="0" t="0"/>
          <a:stretch/>
        </p:blipFill>
        <p:spPr>
          <a:xfrm>
            <a:off x="11761150" y="5445772"/>
            <a:ext cx="5691753" cy="4414013"/>
          </a:xfrm>
          <a:prstGeom prst="rect">
            <a:avLst/>
          </a:prstGeom>
          <a:noFill/>
          <a:ln>
            <a:noFill/>
          </a:ln>
        </p:spPr>
      </p:pic>
      <p:sp>
        <p:nvSpPr>
          <p:cNvPr id="114" name="Google Shape;114;p13"/>
          <p:cNvSpPr txBox="1"/>
          <p:nvPr/>
        </p:nvSpPr>
        <p:spPr>
          <a:xfrm>
            <a:off x="6498574" y="9509237"/>
            <a:ext cx="5043368"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pt-BR" sz="2800" u="sng">
                <a:solidFill>
                  <a:schemeClr val="hlink"/>
                </a:solidFill>
                <a:hlinkClick r:id="rId6"/>
              </a:rPr>
              <a:t>Link: Base de dados Roboflow</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txBox="1"/>
          <p:nvPr>
            <p:ph type="title"/>
          </p:nvPr>
        </p:nvSpPr>
        <p:spPr>
          <a:xfrm>
            <a:off x="7008053" y="504300"/>
            <a:ext cx="4284600" cy="9003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pt-BR"/>
              <a:t>Resultados </a:t>
            </a:r>
            <a:endParaRPr/>
          </a:p>
        </p:txBody>
      </p:sp>
      <p:pic>
        <p:nvPicPr>
          <p:cNvPr id="120" name="Google Shape;120;p14"/>
          <p:cNvPicPr preferRelativeResize="0"/>
          <p:nvPr/>
        </p:nvPicPr>
        <p:blipFill rotWithShape="1">
          <a:blip r:embed="rId3">
            <a:alphaModFix/>
          </a:blip>
          <a:srcRect b="0" l="0" r="0" t="0"/>
          <a:stretch/>
        </p:blipFill>
        <p:spPr>
          <a:xfrm>
            <a:off x="143325" y="3498030"/>
            <a:ext cx="4841426" cy="5133804"/>
          </a:xfrm>
          <a:prstGeom prst="rect">
            <a:avLst/>
          </a:prstGeom>
          <a:noFill/>
          <a:ln>
            <a:noFill/>
          </a:ln>
        </p:spPr>
      </p:pic>
      <p:sp>
        <p:nvSpPr>
          <p:cNvPr id="121" name="Google Shape;121;p14"/>
          <p:cNvSpPr txBox="1"/>
          <p:nvPr/>
        </p:nvSpPr>
        <p:spPr>
          <a:xfrm>
            <a:off x="2925650" y="2175563"/>
            <a:ext cx="28995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pt-BR" sz="3200">
                <a:solidFill>
                  <a:schemeClr val="lt1"/>
                </a:solidFill>
              </a:rPr>
              <a:t>YOLOV8</a:t>
            </a:r>
            <a:endParaRPr b="1" sz="3200">
              <a:solidFill>
                <a:schemeClr val="lt1"/>
              </a:solidFill>
            </a:endParaRPr>
          </a:p>
        </p:txBody>
      </p:sp>
      <p:pic>
        <p:nvPicPr>
          <p:cNvPr id="122" name="Google Shape;122;p14"/>
          <p:cNvPicPr preferRelativeResize="0"/>
          <p:nvPr/>
        </p:nvPicPr>
        <p:blipFill rotWithShape="1">
          <a:blip r:embed="rId4">
            <a:alphaModFix/>
          </a:blip>
          <a:srcRect b="0" l="0" r="0" t="0"/>
          <a:stretch/>
        </p:blipFill>
        <p:spPr>
          <a:xfrm>
            <a:off x="5187949" y="3498029"/>
            <a:ext cx="5389297" cy="5214259"/>
          </a:xfrm>
          <a:prstGeom prst="rect">
            <a:avLst/>
          </a:prstGeom>
          <a:noFill/>
          <a:ln>
            <a:noFill/>
          </a:ln>
        </p:spPr>
      </p:pic>
      <p:pic>
        <p:nvPicPr>
          <p:cNvPr id="123" name="Google Shape;123;p14"/>
          <p:cNvPicPr preferRelativeResize="0"/>
          <p:nvPr/>
        </p:nvPicPr>
        <p:blipFill rotWithShape="1">
          <a:blip r:embed="rId5">
            <a:alphaModFix/>
          </a:blip>
          <a:srcRect b="0" l="0" r="0" t="0"/>
          <a:stretch/>
        </p:blipFill>
        <p:spPr>
          <a:xfrm>
            <a:off x="11207181" y="3498025"/>
            <a:ext cx="6573871" cy="5214275"/>
          </a:xfrm>
          <a:prstGeom prst="rect">
            <a:avLst/>
          </a:prstGeom>
          <a:noFill/>
          <a:ln>
            <a:noFill/>
          </a:ln>
        </p:spPr>
      </p:pic>
      <p:sp>
        <p:nvSpPr>
          <p:cNvPr id="124" name="Google Shape;124;p14"/>
          <p:cNvSpPr txBox="1"/>
          <p:nvPr/>
        </p:nvSpPr>
        <p:spPr>
          <a:xfrm>
            <a:off x="11991625" y="2175575"/>
            <a:ext cx="51054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pt-BR" sz="3200">
                <a:solidFill>
                  <a:schemeClr val="lt1"/>
                </a:solidFill>
              </a:rPr>
              <a:t>DLIB E MEDIA PIPE</a:t>
            </a:r>
            <a:endParaRPr b="1" sz="3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1610182" y="1149394"/>
            <a:ext cx="7782300" cy="9003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pt-BR"/>
              <a:t>Resultados </a:t>
            </a:r>
            <a:endParaRPr/>
          </a:p>
        </p:txBody>
      </p:sp>
      <p:pic>
        <p:nvPicPr>
          <p:cNvPr id="130" name="Google Shape;130;p15"/>
          <p:cNvPicPr preferRelativeResize="0"/>
          <p:nvPr/>
        </p:nvPicPr>
        <p:blipFill rotWithShape="1">
          <a:blip r:embed="rId3">
            <a:alphaModFix/>
          </a:blip>
          <a:srcRect b="0" l="0" r="0" t="0"/>
          <a:stretch/>
        </p:blipFill>
        <p:spPr>
          <a:xfrm>
            <a:off x="1692409" y="4235450"/>
            <a:ext cx="7700066" cy="3514854"/>
          </a:xfrm>
          <a:prstGeom prst="rect">
            <a:avLst/>
          </a:prstGeom>
          <a:noFill/>
          <a:ln>
            <a:noFill/>
          </a:ln>
        </p:spPr>
      </p:pic>
      <p:pic>
        <p:nvPicPr>
          <p:cNvPr id="131" name="Google Shape;131;p15"/>
          <p:cNvPicPr preferRelativeResize="0"/>
          <p:nvPr/>
        </p:nvPicPr>
        <p:blipFill rotWithShape="1">
          <a:blip r:embed="rId4">
            <a:alphaModFix/>
          </a:blip>
          <a:srcRect b="0" l="0" r="0" t="0"/>
          <a:stretch/>
        </p:blipFill>
        <p:spPr>
          <a:xfrm>
            <a:off x="10369550" y="2874290"/>
            <a:ext cx="6934200" cy="70882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